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77" r:id="rId5"/>
    <p:sldId id="489" r:id="rId6"/>
    <p:sldId id="488" r:id="rId7"/>
    <p:sldId id="490" r:id="rId8"/>
    <p:sldId id="564" r:id="rId9"/>
    <p:sldId id="561" r:id="rId10"/>
    <p:sldId id="562" r:id="rId11"/>
    <p:sldId id="566" r:id="rId12"/>
    <p:sldId id="560" r:id="rId13"/>
    <p:sldId id="565" r:id="rId14"/>
    <p:sldId id="567" r:id="rId15"/>
    <p:sldId id="259" r:id="rId16"/>
    <p:sldId id="518" r:id="rId17"/>
    <p:sldId id="568" r:id="rId18"/>
    <p:sldId id="262" r:id="rId19"/>
    <p:sldId id="569" r:id="rId20"/>
    <p:sldId id="570" r:id="rId21"/>
    <p:sldId id="571" r:id="rId22"/>
    <p:sldId id="572" r:id="rId23"/>
    <p:sldId id="573" r:id="rId24"/>
    <p:sldId id="263" r:id="rId25"/>
    <p:sldId id="519" r:id="rId26"/>
    <p:sldId id="525" r:id="rId27"/>
    <p:sldId id="557" r:id="rId28"/>
    <p:sldId id="558" r:id="rId29"/>
    <p:sldId id="559" r:id="rId30"/>
    <p:sldId id="520" r:id="rId31"/>
    <p:sldId id="574" r:id="rId32"/>
    <p:sldId id="526" r:id="rId33"/>
    <p:sldId id="269" r:id="rId34"/>
    <p:sldId id="575" r:id="rId35"/>
    <p:sldId id="576" r:id="rId36"/>
    <p:sldId id="577" r:id="rId37"/>
    <p:sldId id="270" r:id="rId38"/>
    <p:sldId id="521" r:id="rId39"/>
    <p:sldId id="273" r:id="rId40"/>
    <p:sldId id="274" r:id="rId41"/>
    <p:sldId id="275" r:id="rId42"/>
    <p:sldId id="276" r:id="rId43"/>
    <p:sldId id="578" r:id="rId44"/>
    <p:sldId id="512" r:id="rId45"/>
    <p:sldId id="513" r:id="rId46"/>
    <p:sldId id="555" r:id="rId47"/>
    <p:sldId id="556" r:id="rId48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0" autoAdjust="0"/>
    <p:restoredTop sz="95822" autoAdjust="0"/>
  </p:normalViewPr>
  <p:slideViewPr>
    <p:cSldViewPr>
      <p:cViewPr>
        <p:scale>
          <a:sx n="75" d="100"/>
          <a:sy n="75" d="100"/>
        </p:scale>
        <p:origin x="1596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1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9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5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6249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10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247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59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28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38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4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3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91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1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55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4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19E593C-9166-4B72-AE94-8BA707DA0663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9447F04-5B4A-4B3A-B7B2-0498BAC8F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77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.doc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" TargetMode="External"/><Relationship Id="rId2" Type="http://schemas.openxmlformats.org/officeDocument/2006/relationships/hyperlink" Target="https://www.kal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google.android.apps.authenticator2&amp;hl=en_US&amp;gl=US" TargetMode="External"/><Relationship Id="rId5" Type="http://schemas.openxmlformats.org/officeDocument/2006/relationships/hyperlink" Target="https://www.tenable.com/products/nessus" TargetMode="External"/><Relationship Id="rId4" Type="http://schemas.openxmlformats.org/officeDocument/2006/relationships/hyperlink" Target="https://wireshark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1D72B3-B535-624A-9D3B-CAA5222B8B57}"/>
              </a:ext>
            </a:extLst>
          </p:cNvPr>
          <p:cNvSpPr/>
          <p:nvPr/>
        </p:nvSpPr>
        <p:spPr>
          <a:xfrm>
            <a:off x="1651519" y="2004915"/>
            <a:ext cx="6288833" cy="175368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C6FD6-F11D-8348-9434-B21FF9E32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763" y="2057400"/>
            <a:ext cx="6518396" cy="1701200"/>
          </a:xfrm>
        </p:spPr>
        <p:txBody>
          <a:bodyPr vert="horz" lIns="91440" tIns="3429000" rIns="91440" bIns="45720" rtlCol="0" anchor="b">
            <a:noAutofit/>
          </a:bodyPr>
          <a:lstStyle/>
          <a:p>
            <a:pPr algn="ctr"/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SEC285:</a:t>
            </a:r>
            <a:br>
              <a:rPr lang="en-US" sz="3300" b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Fundamentals of information security</a:t>
            </a:r>
            <a:br>
              <a:rPr lang="en-US" sz="3300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sz="3300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33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E6FF6-B2F0-FF4F-A85B-CC93847EC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5051" y="6352642"/>
            <a:ext cx="2106149" cy="429158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Created by: Jeremy Duncan</a:t>
            </a: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December 13</a:t>
            </a:r>
            <a:r>
              <a:rPr lang="en-US" b="1" baseline="30000" dirty="0">
                <a:solidFill>
                  <a:schemeClr val="tx1">
                    <a:lumMod val="95000"/>
                  </a:schemeClr>
                </a:solidFill>
              </a:rPr>
              <a:t>th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04761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1676400"/>
            <a:ext cx="67056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60067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I want to make my text file completely secure, I must securely delete the unencrypted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use the shred command to securely delete my file testfile.txt.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B1BDF3-2F9A-4568-B0E2-9AE497CC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84" y="1787992"/>
            <a:ext cx="6515231" cy="488221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68AE86C-47F2-46C8-A35A-12968C3C9DD8}"/>
              </a:ext>
            </a:extLst>
          </p:cNvPr>
          <p:cNvSpPr/>
          <p:nvPr/>
        </p:nvSpPr>
        <p:spPr>
          <a:xfrm rot="16200000">
            <a:off x="965951" y="1733902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217941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1676400"/>
            <a:ext cx="67056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6096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deleted I verify by showing the list of files with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open the encrypted file with GPG and enter the passphrase to decrypt the file to view the contents.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56153A1-0BC1-4542-9128-7CEF26AFE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812681"/>
            <a:ext cx="6496050" cy="4832838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68AE86C-47F2-46C8-A35A-12968C3C9DD8}"/>
              </a:ext>
            </a:extLst>
          </p:cNvPr>
          <p:cNvSpPr/>
          <p:nvPr/>
        </p:nvSpPr>
        <p:spPr>
          <a:xfrm rot="16200000">
            <a:off x="989249" y="6006254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152416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70F27B-9269-4472-A656-C14A62BEDDAA}"/>
              </a:ext>
            </a:extLst>
          </p:cNvPr>
          <p:cNvSpPr/>
          <p:nvPr/>
        </p:nvSpPr>
        <p:spPr>
          <a:xfrm>
            <a:off x="1371600" y="4272964"/>
            <a:ext cx="6400800" cy="1676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16FAFEC-18BF-4646-A243-C81C69D5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74" y="4343400"/>
            <a:ext cx="6258852" cy="153552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EC16E43-8210-4A3C-9B7F-80DD2D8AE0D9}"/>
              </a:ext>
            </a:extLst>
          </p:cNvPr>
          <p:cNvSpPr/>
          <p:nvPr/>
        </p:nvSpPr>
        <p:spPr>
          <a:xfrm rot="16200000">
            <a:off x="1070544" y="5350542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A28A49-C96D-4EDF-8904-14C3D51C95C0}"/>
              </a:ext>
            </a:extLst>
          </p:cNvPr>
          <p:cNvSpPr/>
          <p:nvPr/>
        </p:nvSpPr>
        <p:spPr>
          <a:xfrm rot="16200000">
            <a:off x="1117921" y="4512341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40EA92-7543-4C6E-9D54-971C61985B3F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113C2-852B-45C4-A192-FC776B455511}"/>
              </a:ext>
            </a:extLst>
          </p:cNvPr>
          <p:cNvSpPr txBox="1"/>
          <p:nvPr/>
        </p:nvSpPr>
        <p:spPr>
          <a:xfrm>
            <a:off x="152400" y="21730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decrypted, testfile.txt is shown in the directory along with </a:t>
            </a:r>
            <a:r>
              <a:rPr lang="en-US" b="1" dirty="0" err="1"/>
              <a:t>testfile.txt.gpg</a:t>
            </a:r>
            <a:r>
              <a:rPr lang="en-US" b="1" dirty="0"/>
              <a:t> again. </a:t>
            </a:r>
          </a:p>
        </p:txBody>
      </p:sp>
    </p:spTree>
    <p:extLst>
      <p:ext uri="{BB962C8B-B14F-4D97-AF65-F5344CB8AC3E}">
        <p14:creationId xmlns:p14="http://schemas.microsoft.com/office/powerpoint/2010/main" val="321400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6BCEC-1853-1342-A915-2300BCD5AC1F}"/>
              </a:ext>
            </a:extLst>
          </p:cNvPr>
          <p:cNvSpPr/>
          <p:nvPr/>
        </p:nvSpPr>
        <p:spPr>
          <a:xfrm>
            <a:off x="2928938" y="1146772"/>
            <a:ext cx="3295650" cy="7875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9FF25-A95A-404E-ABB5-BD229F88249D}"/>
              </a:ext>
            </a:extLst>
          </p:cNvPr>
          <p:cNvSpPr txBox="1"/>
          <p:nvPr/>
        </p:nvSpPr>
        <p:spPr>
          <a:xfrm>
            <a:off x="-2" y="2924413"/>
            <a:ext cx="914400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342900"/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In section two of my project, I am:</a:t>
            </a:r>
          </a:p>
          <a:p>
            <a:pPr defTabSz="342900"/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Demonstrating how a firewall is used to protect enterprise computing resources from attacks. 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harden a Linux server by setting up a stateful firewall with iptables.</a:t>
            </a: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B1FE8-65C3-6347-89DB-E60A8F38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5997"/>
            <a:ext cx="9144000" cy="248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Stateful firewalls:</a:t>
            </a:r>
            <a:br>
              <a:rPr lang="en-US" sz="33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184158C-DF26-3B44-B391-31E736BBE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7250"/>
            <a:ext cx="9144000" cy="1349375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377701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761B20-1A71-4A21-B685-42BCA600C20A}"/>
              </a:ext>
            </a:extLst>
          </p:cNvPr>
          <p:cNvSpPr/>
          <p:nvPr/>
        </p:nvSpPr>
        <p:spPr>
          <a:xfrm>
            <a:off x="1485900" y="2438400"/>
            <a:ext cx="6172200" cy="3962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9F5E847-1C9A-41B2-8C99-BF2AA56ED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32" y="2514600"/>
            <a:ext cx="5982535" cy="38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D30DF-AE59-4927-8E2B-A0817815A5AD}"/>
              </a:ext>
            </a:extLst>
          </p:cNvPr>
          <p:cNvSpPr txBox="1"/>
          <p:nvPr/>
        </p:nvSpPr>
        <p:spPr>
          <a:xfrm>
            <a:off x="152400" y="12954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 find the IP information on my </a:t>
            </a:r>
            <a:r>
              <a:rPr lang="en-US" b="1" dirty="0" err="1"/>
              <a:t>linux</a:t>
            </a:r>
            <a:r>
              <a:rPr lang="en-US" b="1" dirty="0"/>
              <a:t> server I type in ifconfig eth0.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Next I modify the iptables policy.</a:t>
            </a:r>
          </a:p>
        </p:txBody>
      </p:sp>
    </p:spTree>
    <p:extLst>
      <p:ext uri="{BB962C8B-B14F-4D97-AF65-F5344CB8AC3E}">
        <p14:creationId xmlns:p14="http://schemas.microsoft.com/office/powerpoint/2010/main" val="149004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8B6BA9-80D7-457A-92DC-6C0BE45E30E9}"/>
              </a:ext>
            </a:extLst>
          </p:cNvPr>
          <p:cNvSpPr/>
          <p:nvPr/>
        </p:nvSpPr>
        <p:spPr>
          <a:xfrm>
            <a:off x="9953" y="5295900"/>
            <a:ext cx="3890436" cy="838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AEBC0-7F99-468F-BCAD-FF1902298874}"/>
              </a:ext>
            </a:extLst>
          </p:cNvPr>
          <p:cNvSpPr/>
          <p:nvPr/>
        </p:nvSpPr>
        <p:spPr>
          <a:xfrm>
            <a:off x="0" y="4191000"/>
            <a:ext cx="3890436" cy="838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D79F84-E009-41A1-83C0-C1AFC5364B0B}"/>
              </a:ext>
            </a:extLst>
          </p:cNvPr>
          <p:cNvSpPr/>
          <p:nvPr/>
        </p:nvSpPr>
        <p:spPr>
          <a:xfrm>
            <a:off x="3962400" y="838200"/>
            <a:ext cx="5029200" cy="5562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609601"/>
            <a:ext cx="2057400" cy="76199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solidFill>
                  <a:schemeClr val="bg2">
                    <a:lumMod val="75000"/>
                  </a:schemeClr>
                </a:solidFill>
              </a:rPr>
              <a:t>Question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57" y="1219200"/>
            <a:ext cx="3864932" cy="4495800"/>
          </a:xfrm>
        </p:spPr>
        <p:txBody>
          <a:bodyPr>
            <a:normAutofit fontScale="32500" lnSpcReduction="20000"/>
          </a:bodyPr>
          <a:lstStyle/>
          <a:p>
            <a:pPr>
              <a:spcBef>
                <a:spcPts val="0"/>
              </a:spcBef>
            </a:pPr>
            <a:r>
              <a:rPr lang="en-US" sz="4900" dirty="0">
                <a:solidFill>
                  <a:schemeClr val="tx1"/>
                </a:solidFill>
              </a:rPr>
              <a:t>What effect does the </a:t>
            </a:r>
            <a:r>
              <a:rPr lang="en-US" sz="4900" dirty="0" err="1">
                <a:solidFill>
                  <a:schemeClr val="tx1"/>
                </a:solidFill>
              </a:rPr>
              <a:t>sudo</a:t>
            </a:r>
            <a:r>
              <a:rPr lang="en-US" sz="4900" dirty="0">
                <a:solidFill>
                  <a:schemeClr val="tx1"/>
                </a:solidFill>
              </a:rPr>
              <a:t> </a:t>
            </a:r>
            <a:r>
              <a:rPr lang="en-US" sz="4900" dirty="0" err="1">
                <a:solidFill>
                  <a:schemeClr val="tx1"/>
                </a:solidFill>
              </a:rPr>
              <a:t>iptables</a:t>
            </a:r>
            <a:r>
              <a:rPr lang="en-US" sz="4900" dirty="0">
                <a:solidFill>
                  <a:schemeClr val="tx1"/>
                </a:solidFill>
              </a:rPr>
              <a:t> --policy INPUT DROP command have on the access to computing resources?</a:t>
            </a:r>
          </a:p>
          <a:p>
            <a:pPr>
              <a:spcBef>
                <a:spcPts val="0"/>
              </a:spcBef>
            </a:pPr>
            <a:endParaRPr lang="en-US" sz="49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900" b="1" dirty="0">
                <a:solidFill>
                  <a:schemeClr val="tx1"/>
                </a:solidFill>
              </a:rPr>
              <a:t>Answer:  </a:t>
            </a:r>
            <a:r>
              <a:rPr lang="en-US" sz="4900" dirty="0">
                <a:solidFill>
                  <a:schemeClr val="tx1"/>
                </a:solidFill>
              </a:rPr>
              <a:t>It filters the ports so someone on the outside cannot detect what ports are open when they do a port scan.</a:t>
            </a:r>
          </a:p>
          <a:p>
            <a:pPr>
              <a:spcBef>
                <a:spcPts val="0"/>
              </a:spcBef>
            </a:pPr>
            <a:endParaRPr lang="en-US" sz="4900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900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900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7E1F4EE-CF51-4AAF-8DE3-D5F3C782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400"/>
            <a:ext cx="4804836" cy="53793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1E501B-81D9-4B26-8A07-42CEF5FAA787}"/>
              </a:ext>
            </a:extLst>
          </p:cNvPr>
          <p:cNvSpPr/>
          <p:nvPr/>
        </p:nvSpPr>
        <p:spPr>
          <a:xfrm>
            <a:off x="88271" y="5410200"/>
            <a:ext cx="3733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“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iptables –policy INPUT DROP”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8966D-1E01-43BD-9456-25CAE8F00310}"/>
              </a:ext>
            </a:extLst>
          </p:cNvPr>
          <p:cNvSpPr/>
          <p:nvPr/>
        </p:nvSpPr>
        <p:spPr>
          <a:xfrm>
            <a:off x="76200" y="4289864"/>
            <a:ext cx="373380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“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sudo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iptables –policy INPUT DROP”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B4120F-9472-4875-9187-0B86CAEB8E2F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</p:spTree>
    <p:extLst>
      <p:ext uri="{BB962C8B-B14F-4D97-AF65-F5344CB8AC3E}">
        <p14:creationId xmlns:p14="http://schemas.microsoft.com/office/powerpoint/2010/main" val="9831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4C7E7-4834-492E-BBFC-63FBF1449C0A}"/>
              </a:ext>
            </a:extLst>
          </p:cNvPr>
          <p:cNvSpPr txBox="1"/>
          <p:nvPr/>
        </p:nvSpPr>
        <p:spPr>
          <a:xfrm>
            <a:off x="152400" y="12586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goal is to only allow web (HTTP and HTTPS), email (SMTP), name resolution (DNS), and SSH services, as listed below: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9230AD-42A9-406A-A47F-19146DFC0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62703"/>
              </p:ext>
            </p:extLst>
          </p:nvPr>
        </p:nvGraphicFramePr>
        <p:xfrm>
          <a:off x="685800" y="2760185"/>
          <a:ext cx="6934198" cy="24214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2725">
                  <a:extLst>
                    <a:ext uri="{9D8B030D-6E8A-4147-A177-3AD203B41FA5}">
                      <a16:colId xmlns:a16="http://schemas.microsoft.com/office/drawing/2014/main" val="4085408767"/>
                    </a:ext>
                  </a:extLst>
                </a:gridCol>
                <a:gridCol w="1412797">
                  <a:extLst>
                    <a:ext uri="{9D8B030D-6E8A-4147-A177-3AD203B41FA5}">
                      <a16:colId xmlns:a16="http://schemas.microsoft.com/office/drawing/2014/main" val="2648997519"/>
                    </a:ext>
                  </a:extLst>
                </a:gridCol>
                <a:gridCol w="1406122">
                  <a:extLst>
                    <a:ext uri="{9D8B030D-6E8A-4147-A177-3AD203B41FA5}">
                      <a16:colId xmlns:a16="http://schemas.microsoft.com/office/drawing/2014/main" val="60868799"/>
                    </a:ext>
                  </a:extLst>
                </a:gridCol>
                <a:gridCol w="1407605">
                  <a:extLst>
                    <a:ext uri="{9D8B030D-6E8A-4147-A177-3AD203B41FA5}">
                      <a16:colId xmlns:a16="http://schemas.microsoft.com/office/drawing/2014/main" val="2952781490"/>
                    </a:ext>
                  </a:extLst>
                </a:gridCol>
                <a:gridCol w="1354949">
                  <a:extLst>
                    <a:ext uri="{9D8B030D-6E8A-4147-A177-3AD203B41FA5}">
                      <a16:colId xmlns:a16="http://schemas.microsoft.com/office/drawing/2014/main" val="2203818851"/>
                    </a:ext>
                  </a:extLst>
                </a:gridCol>
              </a:tblGrid>
              <a:tr h="8254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Rule Number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Source 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Destination 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Protocol/Service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Decision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25082"/>
                  </a:ext>
                </a:extLst>
              </a:tr>
              <a:tr h="3989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Any or 0.0.0.0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192.168.105.55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TCP 80 &amp;&amp; 443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8274941"/>
                  </a:ext>
                </a:extLst>
              </a:tr>
              <a:tr h="3989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Any or 0.0.0.0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192.168.105.55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TCP 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1925496"/>
                  </a:ext>
                </a:extLst>
              </a:tr>
              <a:tr h="3989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192.168.105.55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UDP 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ACCEPT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137435"/>
                  </a:ext>
                </a:extLst>
              </a:tr>
              <a:tr h="3989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192.168.105.55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TCP 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620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415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3E0FE-96C1-471B-B376-F850AB2A35CB}"/>
              </a:ext>
            </a:extLst>
          </p:cNvPr>
          <p:cNvSpPr txBox="1"/>
          <p:nvPr/>
        </p:nvSpPr>
        <p:spPr>
          <a:xfrm>
            <a:off x="152400" y="1516082"/>
            <a:ext cx="883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commands at the command prompt of the Linux Server VM to flush the INPUT, OUTPUT, and FORWARD chains: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-F INPUT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-F OUTPUT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-F FORWARD</a:t>
            </a:r>
          </a:p>
          <a:p>
            <a:pPr lvl="5"/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enter </a:t>
            </a:r>
            <a:r>
              <a:rPr lang="en-US" b="1" dirty="0" err="1"/>
              <a:t>sudo</a:t>
            </a:r>
            <a:r>
              <a:rPr lang="en-US" b="1" dirty="0"/>
              <a:t>  iptables  -L  -- line-numbers command, and make sure that no rules are displayed in the table.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 to drop all invalid packets to the server: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-A  INPUT  -m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conntrack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ctstate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INVALID  -j 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22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3E0FE-96C1-471B-B376-F850AB2A35CB}"/>
              </a:ext>
            </a:extLst>
          </p:cNvPr>
          <p:cNvSpPr txBox="1"/>
          <p:nvPr/>
        </p:nvSpPr>
        <p:spPr>
          <a:xfrm>
            <a:off x="152400" y="1391483"/>
            <a:ext cx="883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 to forward all incoming and outgoing traffic on the loopback interface: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-A  INPUT  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lo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-A  OUTPUT  -o  lo  -j  ACCEPT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 to accept all packets that are part of an already established TCP connection: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-A INPUT -m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conntrack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ctstate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ESTABLISHED,RELATED -j ACCEPT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 to accept incoming SSH sessions: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-A INPUT 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eth0 -p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22 -j ACCEPT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the following command to accept all incoming ICMP packets: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-A INPUT -p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icmp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-j ACCEPT</a:t>
            </a: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520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3E0FE-96C1-471B-B376-F850AB2A35CB}"/>
              </a:ext>
            </a:extLst>
          </p:cNvPr>
          <p:cNvSpPr txBox="1"/>
          <p:nvPr/>
        </p:nvSpPr>
        <p:spPr>
          <a:xfrm>
            <a:off x="152400" y="1828800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Next, I add the following rules to the iptables policy to support the services identified in the policy table: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6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80  -m  state  --state  NEW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7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443  -m  state  --state  NEW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8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25  -m  state  --state  NEW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9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53  -m  state  --state  NEW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10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22  -m  state  --state  NEW  -j  ACCEPT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-I  INPUT  11  -p 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dport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53  -j  ACCEPT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-P INPUT  DROP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-P  FORWARD 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064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6714-3B15-9546-B929-80CF2A9B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14451"/>
            <a:ext cx="9143999" cy="1092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36A1-8434-D841-93E5-64B04D4E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566" y="1447800"/>
            <a:ext cx="6554867" cy="37676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100" b="1" dirty="0">
                <a:solidFill>
                  <a:schemeClr val="tx1"/>
                </a:solidFill>
              </a:rPr>
              <a:t>In this project I will be demonstrating fundamental concepts of information security.</a:t>
            </a:r>
          </a:p>
        </p:txBody>
      </p:sp>
    </p:spTree>
    <p:extLst>
      <p:ext uri="{BB962C8B-B14F-4D97-AF65-F5344CB8AC3E}">
        <p14:creationId xmlns:p14="http://schemas.microsoft.com/office/powerpoint/2010/main" val="227791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3E0FE-96C1-471B-B376-F850AB2A35CB}"/>
              </a:ext>
            </a:extLst>
          </p:cNvPr>
          <p:cNvSpPr txBox="1"/>
          <p:nvPr/>
        </p:nvSpPr>
        <p:spPr>
          <a:xfrm>
            <a:off x="152400" y="2057400"/>
            <a:ext cx="8839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After that, I type the following command to allow locally generated packets to be forwarded: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iptables -P OUTPUT ACCEPT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want to save the iptables rules so that they will persist after the server reboots by typing: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iptables-save</a:t>
            </a:r>
          </a:p>
          <a:p>
            <a:pPr marL="3028950" lvl="6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want to confirm that all rules are in place in my Linux server by typing in: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iptables  -L  --line-numbers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29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761B20-1A71-4A21-B685-42BCA600C20A}"/>
              </a:ext>
            </a:extLst>
          </p:cNvPr>
          <p:cNvSpPr/>
          <p:nvPr/>
        </p:nvSpPr>
        <p:spPr>
          <a:xfrm>
            <a:off x="1485900" y="3406609"/>
            <a:ext cx="6172200" cy="2819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A7A43-E598-41E6-BAD0-5B393DF2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06" y="3477859"/>
            <a:ext cx="6001588" cy="26768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2BE401-297E-4A42-AC61-98A47B8DB4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2: Stateful Firewalls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D423F-6758-463E-8CCB-206C44124418}"/>
              </a:ext>
            </a:extLst>
          </p:cNvPr>
          <p:cNvSpPr txBox="1"/>
          <p:nvPr/>
        </p:nvSpPr>
        <p:spPr>
          <a:xfrm>
            <a:off x="152400" y="12954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Finally, I want to do another scan to see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As show below, the only ports that are shown available in the scan are the ones that I enabled in the iptables policy.</a:t>
            </a:r>
          </a:p>
        </p:txBody>
      </p:sp>
    </p:spTree>
    <p:extLst>
      <p:ext uri="{BB962C8B-B14F-4D97-AF65-F5344CB8AC3E}">
        <p14:creationId xmlns:p14="http://schemas.microsoft.com/office/powerpoint/2010/main" val="28016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6BCEC-1853-1342-A915-2300BCD5AC1F}"/>
              </a:ext>
            </a:extLst>
          </p:cNvPr>
          <p:cNvSpPr/>
          <p:nvPr/>
        </p:nvSpPr>
        <p:spPr>
          <a:xfrm>
            <a:off x="2928938" y="1146772"/>
            <a:ext cx="3295650" cy="7875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9FF25-A95A-404E-ABB5-BD229F88249D}"/>
              </a:ext>
            </a:extLst>
          </p:cNvPr>
          <p:cNvSpPr txBox="1"/>
          <p:nvPr/>
        </p:nvSpPr>
        <p:spPr>
          <a:xfrm>
            <a:off x="-2" y="2898844"/>
            <a:ext cx="9144002" cy="2816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342900"/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In section three of my project, I am:</a:t>
            </a:r>
          </a:p>
          <a:p>
            <a:pPr defTabSz="342900"/>
            <a:endParaRPr lang="en-US" sz="3000" b="1" cap="all" dirty="0">
              <a:ln w="3175" cmpd="sng">
                <a:noFill/>
              </a:ln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Demonstrating a bring your own device (BYOD) security policy </a:t>
            </a: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B1FE8-65C3-6347-89DB-E60A8F38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5997"/>
            <a:ext cx="9144000" cy="248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Security policies:</a:t>
            </a:r>
            <a:br>
              <a:rPr lang="en-US" sz="3000" b="1" dirty="0">
                <a:solidFill>
                  <a:schemeClr val="bg2">
                    <a:lumMod val="75000"/>
                  </a:schemeClr>
                </a:solidFill>
              </a:rPr>
            </a:br>
            <a:endParaRPr lang="en-US" sz="3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184158C-DF26-3B44-B391-31E736BBE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7250"/>
            <a:ext cx="9144000" cy="1349375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28099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0D1C37-7801-4091-A31F-784F400F69F3}"/>
              </a:ext>
            </a:extLst>
          </p:cNvPr>
          <p:cNvSpPr txBox="1"/>
          <p:nvPr/>
        </p:nvSpPr>
        <p:spPr>
          <a:xfrm>
            <a:off x="152400" y="1219200"/>
            <a:ext cx="43577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following slides in this section demonstrate an example of a security policy I created.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Security Policy:  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Security policies are high-level statements approved by senior management to guide the behavior of people who come into contact with organizational computing resources. </a:t>
            </a:r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EEB61F-9892-264A-8410-9542B31DBEB2}"/>
              </a:ext>
            </a:extLst>
          </p:cNvPr>
          <p:cNvSpPr/>
          <p:nvPr/>
        </p:nvSpPr>
        <p:spPr>
          <a:xfrm>
            <a:off x="4516119" y="41445"/>
            <a:ext cx="4419600" cy="67098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86FFE-8580-4610-AAA5-3883CCED238A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3: Security Policies 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E40A98-7176-428F-8563-A3A165A79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6680"/>
            <a:ext cx="4301868" cy="6559167"/>
          </a:xfrm>
        </p:spPr>
      </p:pic>
      <p:graphicFrame>
        <p:nvGraphicFramePr>
          <p:cNvPr id="11" name="Object 10" descr="BYOD Security Policy">
            <a:extLst>
              <a:ext uri="{FF2B5EF4-FFF2-40B4-BE49-F238E27FC236}">
                <a16:creationId xmlns:a16="http://schemas.microsoft.com/office/drawing/2014/main" id="{5A060AD8-9B60-4D48-B46B-14E65B3EEC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051384"/>
              </p:ext>
            </p:extLst>
          </p:nvPr>
        </p:nvGraphicFramePr>
        <p:xfrm>
          <a:off x="2743200" y="220980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Document" showAsIcon="1" r:id="rId4" imgW="914347" imgH="806296" progId="Word.Document.12">
                  <p:embed/>
                </p:oleObj>
              </mc:Choice>
              <mc:Fallback>
                <p:oleObj name="Document" showAsIcon="1" r:id="rId4" imgW="914347" imgH="8062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220980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41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EB61F-9892-264A-8410-9542B31DBEB2}"/>
              </a:ext>
            </a:extLst>
          </p:cNvPr>
          <p:cNvSpPr/>
          <p:nvPr/>
        </p:nvSpPr>
        <p:spPr>
          <a:xfrm>
            <a:off x="4516119" y="41445"/>
            <a:ext cx="4419600" cy="67098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86FFE-8580-4610-AAA5-3883CCED238A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3: Security Policies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0FF3DB-F404-4E94-A45D-DD2CE6D1D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93" y="99906"/>
            <a:ext cx="4274705" cy="6529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0DCB0-F41B-435B-A0A2-29E72AA2B0C5}"/>
              </a:ext>
            </a:extLst>
          </p:cNvPr>
          <p:cNvSpPr txBox="1"/>
          <p:nvPr/>
        </p:nvSpPr>
        <p:spPr>
          <a:xfrm>
            <a:off x="152400" y="2286000"/>
            <a:ext cx="4357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security policy is a set of documents that clarify an organization’s expectations regarding the proper usage of their computing resources.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specifies which behaviors are considered acceptable and which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204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EB61F-9892-264A-8410-9542B31DBEB2}"/>
              </a:ext>
            </a:extLst>
          </p:cNvPr>
          <p:cNvSpPr/>
          <p:nvPr/>
        </p:nvSpPr>
        <p:spPr>
          <a:xfrm>
            <a:off x="4516119" y="41445"/>
            <a:ext cx="4419600" cy="67098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86FFE-8580-4610-AAA5-3883CCED238A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3: Security Policies 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553C73D7-B5FD-4FED-8A4E-077B7E5EB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06680"/>
            <a:ext cx="4282001" cy="652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57495-62ED-40B6-854E-9DC2861E1CE2}"/>
              </a:ext>
            </a:extLst>
          </p:cNvPr>
          <p:cNvSpPr txBox="1"/>
          <p:nvPr/>
        </p:nvSpPr>
        <p:spPr>
          <a:xfrm>
            <a:off x="158370" y="2286000"/>
            <a:ext cx="4357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specifies which behaviors are considered acceptable and which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are three categories of security policies: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Program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Issue-specific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System-specific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2579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EB61F-9892-264A-8410-9542B31DBEB2}"/>
              </a:ext>
            </a:extLst>
          </p:cNvPr>
          <p:cNvSpPr/>
          <p:nvPr/>
        </p:nvSpPr>
        <p:spPr>
          <a:xfrm>
            <a:off x="4516119" y="41445"/>
            <a:ext cx="4419600" cy="67098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86FFE-8580-4610-AAA5-3883CCED238A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3: security policies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6F10C5-1716-4ED8-A6EA-70C27A621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6680"/>
            <a:ext cx="4267200" cy="6491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9E8F82-2D3C-4AEF-9E21-56D89785F229}"/>
              </a:ext>
            </a:extLst>
          </p:cNvPr>
          <p:cNvSpPr txBox="1"/>
          <p:nvPr/>
        </p:nvSpPr>
        <p:spPr>
          <a:xfrm>
            <a:off x="158370" y="1343085"/>
            <a:ext cx="43577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program policy sets the direction of a security program.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 issue-specific policy focuses on specific technologies implemented in an organization, such as email and virtual private networks (VPNs).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system-specific policy deals with technologies (similar to an issue-specific policy), as well as addressing security personnel and configurations of the said technologies.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137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6BCEC-1853-1342-A915-2300BCD5AC1F}"/>
              </a:ext>
            </a:extLst>
          </p:cNvPr>
          <p:cNvSpPr/>
          <p:nvPr/>
        </p:nvSpPr>
        <p:spPr>
          <a:xfrm>
            <a:off x="2928938" y="1146772"/>
            <a:ext cx="3295650" cy="7875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9FF25-A95A-404E-ABB5-BD229F88249D}"/>
              </a:ext>
            </a:extLst>
          </p:cNvPr>
          <p:cNvSpPr txBox="1"/>
          <p:nvPr/>
        </p:nvSpPr>
        <p:spPr>
          <a:xfrm>
            <a:off x="-2" y="2848213"/>
            <a:ext cx="914400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342900"/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In section four of my project, I am:</a:t>
            </a:r>
          </a:p>
          <a:p>
            <a:pPr defTabSz="342900"/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implementing security controls to protect enterprise computing resources, by using multifactor authentication (MFA)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Using a time-based one-time password for the authentication process</a:t>
            </a: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B1FE8-65C3-6347-89DB-E60A8F38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5997"/>
            <a:ext cx="9144000" cy="248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Multifactor Authentication (MFA):</a:t>
            </a:r>
            <a:br>
              <a:rPr lang="en-US" sz="3300" b="1" dirty="0">
                <a:solidFill>
                  <a:schemeClr val="bg2">
                    <a:lumMod val="75000"/>
                  </a:schemeClr>
                </a:solidFill>
              </a:rPr>
            </a:br>
            <a:endParaRPr lang="en-US" sz="33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184158C-DF26-3B44-B391-31E736BBE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7250"/>
            <a:ext cx="9144000" cy="1349375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2093379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EADF9C-05F1-41B8-A639-6674BA66CD2C}"/>
              </a:ext>
            </a:extLst>
          </p:cNvPr>
          <p:cNvSpPr/>
          <p:nvPr/>
        </p:nvSpPr>
        <p:spPr>
          <a:xfrm>
            <a:off x="990600" y="1655618"/>
            <a:ext cx="68580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4AB965-6F17-4304-9060-4241F36F536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A01D7C0-8162-4DF8-A66C-61C65B19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31818"/>
            <a:ext cx="6686416" cy="497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02EC2-1C1C-4510-BEE5-FC75D522B8AF}"/>
              </a:ext>
            </a:extLst>
          </p:cNvPr>
          <p:cNvSpPr txBox="1"/>
          <p:nvPr/>
        </p:nvSpPr>
        <p:spPr>
          <a:xfrm>
            <a:off x="152400" y="6096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Initially in Ubuntu, you just need a password to log into your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I’m going to set it up, so you must use a time-based one-time password for the authentication process as well.</a:t>
            </a:r>
          </a:p>
        </p:txBody>
      </p:sp>
    </p:spTree>
    <p:extLst>
      <p:ext uri="{BB962C8B-B14F-4D97-AF65-F5344CB8AC3E}">
        <p14:creationId xmlns:p14="http://schemas.microsoft.com/office/powerpoint/2010/main" val="1884759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EADF9C-05F1-41B8-A639-6674BA66CD2C}"/>
              </a:ext>
            </a:extLst>
          </p:cNvPr>
          <p:cNvSpPr/>
          <p:nvPr/>
        </p:nvSpPr>
        <p:spPr>
          <a:xfrm>
            <a:off x="571500" y="2798614"/>
            <a:ext cx="8001000" cy="3429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4AB965-6F17-4304-9060-4241F36F536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A7CED-7C57-473E-B4B6-8771715E9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7" y="2939876"/>
            <a:ext cx="7771526" cy="3146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20A46F-7F5D-4451-B475-2F4EBA0583BE}"/>
              </a:ext>
            </a:extLst>
          </p:cNvPr>
          <p:cNvSpPr txBox="1"/>
          <p:nvPr/>
        </p:nvSpPr>
        <p:spPr>
          <a:xfrm>
            <a:off x="152400" y="10668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authentication program I will use is Google Authenticator.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provides real-time time-based passwords that can be used for multi-factor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9782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5DD391-614B-8A4F-8A3B-31317D4CAB89}"/>
              </a:ext>
            </a:extLst>
          </p:cNvPr>
          <p:cNvSpPr/>
          <p:nvPr/>
        </p:nvSpPr>
        <p:spPr>
          <a:xfrm>
            <a:off x="1998708" y="2393762"/>
            <a:ext cx="5146583" cy="262255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D6EC89-C1C3-A14D-9069-02A3CF651AC9}"/>
              </a:ext>
            </a:extLst>
          </p:cNvPr>
          <p:cNvSpPr/>
          <p:nvPr/>
        </p:nvSpPr>
        <p:spPr>
          <a:xfrm>
            <a:off x="2209800" y="2704745"/>
            <a:ext cx="1496912" cy="32390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EE29C-271C-44DE-9A08-EC8C03F755A7}"/>
              </a:ext>
            </a:extLst>
          </p:cNvPr>
          <p:cNvSpPr/>
          <p:nvPr/>
        </p:nvSpPr>
        <p:spPr>
          <a:xfrm>
            <a:off x="2209800" y="3123914"/>
            <a:ext cx="1496912" cy="32390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6FA509-8D58-44C0-85A3-CFEAF6465A64}"/>
              </a:ext>
            </a:extLst>
          </p:cNvPr>
          <p:cNvSpPr/>
          <p:nvPr/>
        </p:nvSpPr>
        <p:spPr>
          <a:xfrm>
            <a:off x="2209800" y="3543083"/>
            <a:ext cx="1496912" cy="32390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41896A-E2ED-4E53-817D-98F6F610675C}"/>
              </a:ext>
            </a:extLst>
          </p:cNvPr>
          <p:cNvSpPr/>
          <p:nvPr/>
        </p:nvSpPr>
        <p:spPr>
          <a:xfrm>
            <a:off x="2213820" y="4400491"/>
            <a:ext cx="1496912" cy="32390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E1C7B3-03FF-4E05-A46C-590B718779FB}"/>
              </a:ext>
            </a:extLst>
          </p:cNvPr>
          <p:cNvSpPr/>
          <p:nvPr/>
        </p:nvSpPr>
        <p:spPr>
          <a:xfrm>
            <a:off x="2213820" y="3971777"/>
            <a:ext cx="1496912" cy="32390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8916-E451-AC42-A3D0-5B4DD671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55227"/>
            <a:ext cx="9143999" cy="125142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Concepts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8A6D-5E3D-5044-B702-3B5426A5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277" y="1766859"/>
            <a:ext cx="4938518" cy="4233892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i="1" cap="all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Section 1:  </a:t>
            </a:r>
            <a:r>
              <a:rPr lang="en-US" sz="1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1350" b="1" cap="all" dirty="0">
                <a:ln w="3175" cmpd="sng">
                  <a:noFill/>
                </a:ln>
              </a:rPr>
              <a:t>Asymmetric Key Encryption </a:t>
            </a:r>
            <a:endParaRPr lang="en-US" sz="135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cap="all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Section 2:</a:t>
            </a:r>
            <a:r>
              <a:rPr lang="en-US" sz="1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  </a:t>
            </a:r>
            <a:r>
              <a:rPr lang="en-US" sz="135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Stateful Firewalls</a:t>
            </a:r>
            <a:r>
              <a:rPr lang="en-US" sz="1350" b="1" cap="all" dirty="0">
                <a:ln w="3175" cmpd="sng">
                  <a:noFill/>
                </a:ln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en-US" sz="135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cap="all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Section 3:  </a:t>
            </a:r>
            <a:r>
              <a:rPr lang="en-US" sz="1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135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Security Policies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cap="all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Section 4:</a:t>
            </a:r>
            <a:r>
              <a:rPr lang="en-US" sz="1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  </a:t>
            </a:r>
            <a:r>
              <a:rPr lang="en-US" sz="135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Multifactor Authentication (MFA)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i="1" cap="all" dirty="0">
                <a:ln w="3175" cmpd="sng"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Section 5:  </a:t>
            </a:r>
            <a:r>
              <a:rPr lang="en-US" sz="1800" b="1" i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1350" b="1" i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Vulnerability Assessments</a:t>
            </a:r>
          </a:p>
          <a:p>
            <a:pPr marL="0" indent="0">
              <a:buNone/>
            </a:pPr>
            <a:endParaRPr lang="en-US" sz="1350" b="1" cap="all" dirty="0">
              <a:ln w="3175" cmpd="sng">
                <a:noFill/>
              </a:ln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953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60A454-3B36-4403-81B8-C2EA834CB04B}"/>
              </a:ext>
            </a:extLst>
          </p:cNvPr>
          <p:cNvSpPr/>
          <p:nvPr/>
        </p:nvSpPr>
        <p:spPr>
          <a:xfrm>
            <a:off x="1295400" y="2438400"/>
            <a:ext cx="6400800" cy="426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29E22F-3F35-44D2-B528-ADB94CE20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28146"/>
            <a:ext cx="6263090" cy="40868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5AA98F-9F19-45D6-B60C-C27E9992C3C0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34B24-A977-43BF-9C9B-145C2AC3A091}"/>
              </a:ext>
            </a:extLst>
          </p:cNvPr>
          <p:cNvSpPr txBox="1"/>
          <p:nvPr/>
        </p:nvSpPr>
        <p:spPr>
          <a:xfrm>
            <a:off x="152400" y="609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I login initially, I need to modify the common-auth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need to add the following to the bottom of the file, so Ubuntu requires google authentication: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auth required pam_google_authenticator.so </a:t>
            </a:r>
            <a:r>
              <a:rPr lang="en-US" dirty="0" err="1"/>
              <a:t>nullok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83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EADF9C-05F1-41B8-A639-6674BA66CD2C}"/>
              </a:ext>
            </a:extLst>
          </p:cNvPr>
          <p:cNvSpPr/>
          <p:nvPr/>
        </p:nvSpPr>
        <p:spPr>
          <a:xfrm>
            <a:off x="1166378" y="1828800"/>
            <a:ext cx="6811244" cy="48490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4AB965-6F17-4304-9060-4241F36F536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B6C86F2-6AA6-4B9F-A510-C2D01EC61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53" y="1886494"/>
            <a:ext cx="6677893" cy="4733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DD995-A924-4AD5-A0D7-2DDBCE3F703D}"/>
              </a:ext>
            </a:extLst>
          </p:cNvPr>
          <p:cNvSpPr txBox="1"/>
          <p:nvPr/>
        </p:nvSpPr>
        <p:spPr>
          <a:xfrm>
            <a:off x="152400" y="6096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Next, I type google-authenticator in the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am provided a QR code which I can scan with the Google Authenticator app on my phone.</a:t>
            </a:r>
          </a:p>
        </p:txBody>
      </p:sp>
    </p:spTree>
    <p:extLst>
      <p:ext uri="{BB962C8B-B14F-4D97-AF65-F5344CB8AC3E}">
        <p14:creationId xmlns:p14="http://schemas.microsoft.com/office/powerpoint/2010/main" val="2332942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EADF9C-05F1-41B8-A639-6674BA66CD2C}"/>
              </a:ext>
            </a:extLst>
          </p:cNvPr>
          <p:cNvSpPr/>
          <p:nvPr/>
        </p:nvSpPr>
        <p:spPr>
          <a:xfrm>
            <a:off x="990600" y="1392377"/>
            <a:ext cx="7162800" cy="5334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FF5C4BB-EE97-1D47-9707-9E1B252EA2A6}"/>
              </a:ext>
            </a:extLst>
          </p:cNvPr>
          <p:cNvSpPr/>
          <p:nvPr/>
        </p:nvSpPr>
        <p:spPr>
          <a:xfrm>
            <a:off x="-3108865" y="7676843"/>
            <a:ext cx="226808" cy="32001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4AB965-6F17-4304-9060-4241F36F536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D5CF49A-421E-4374-A6ED-7E3123DA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1" y="1475504"/>
            <a:ext cx="6934200" cy="5145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7399D-59D2-44DF-96A7-26C1E33E8703}"/>
              </a:ext>
            </a:extLst>
          </p:cNvPr>
          <p:cNvSpPr txBox="1"/>
          <p:nvPr/>
        </p:nvSpPr>
        <p:spPr>
          <a:xfrm>
            <a:off x="152400" y="609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also provides scratch codes that I can manually add to the Authenticator app.</a:t>
            </a:r>
          </a:p>
        </p:txBody>
      </p:sp>
    </p:spTree>
    <p:extLst>
      <p:ext uri="{BB962C8B-B14F-4D97-AF65-F5344CB8AC3E}">
        <p14:creationId xmlns:p14="http://schemas.microsoft.com/office/powerpoint/2010/main" val="233782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C8DC73-DA02-4C83-A3C8-0283F32174B5}"/>
              </a:ext>
            </a:extLst>
          </p:cNvPr>
          <p:cNvSpPr/>
          <p:nvPr/>
        </p:nvSpPr>
        <p:spPr>
          <a:xfrm>
            <a:off x="4876800" y="644236"/>
            <a:ext cx="3276600" cy="5715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808BA2-53C1-42B1-95B2-4499FB883D8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A6F41-C77C-4CC5-BE00-478876B5D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20436"/>
            <a:ext cx="3124200" cy="55569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AC8F25-F454-47C4-A2D7-B5B803AEEC42}"/>
              </a:ext>
            </a:extLst>
          </p:cNvPr>
          <p:cNvSpPr txBox="1"/>
          <p:nvPr/>
        </p:nvSpPr>
        <p:spPr>
          <a:xfrm>
            <a:off x="152400" y="2886670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I scan the QR code, I have my Ubuntu user account added to the authenticator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Now I have a Time-Based password that changes every 30 seconds.</a:t>
            </a:r>
          </a:p>
        </p:txBody>
      </p:sp>
    </p:spTree>
    <p:extLst>
      <p:ext uri="{BB962C8B-B14F-4D97-AF65-F5344CB8AC3E}">
        <p14:creationId xmlns:p14="http://schemas.microsoft.com/office/powerpoint/2010/main" val="3628842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C8DC73-DA02-4C83-A3C8-0283F32174B5}"/>
              </a:ext>
            </a:extLst>
          </p:cNvPr>
          <p:cNvSpPr/>
          <p:nvPr/>
        </p:nvSpPr>
        <p:spPr>
          <a:xfrm>
            <a:off x="1611208" y="2199785"/>
            <a:ext cx="5921584" cy="444631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0164607-CA23-4A03-9365-435CD4E5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42" y="2286002"/>
            <a:ext cx="5705291" cy="42839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808BA2-53C1-42B1-95B2-4499FB883D8C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4: Multifactor Authentication (MFA)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7C27-E08B-4BAD-9AD2-58148535F0CD}"/>
              </a:ext>
            </a:extLst>
          </p:cNvPr>
          <p:cNvSpPr txBox="1"/>
          <p:nvPr/>
        </p:nvSpPr>
        <p:spPr>
          <a:xfrm>
            <a:off x="152400" y="609600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Now when I try to login, I am asked to provide an authentication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now have to use the Google Authentication App to retrieve the code every time I log in now.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the authentication code has been entered, I then have to enter my password.</a:t>
            </a:r>
          </a:p>
        </p:txBody>
      </p:sp>
    </p:spTree>
    <p:extLst>
      <p:ext uri="{BB962C8B-B14F-4D97-AF65-F5344CB8AC3E}">
        <p14:creationId xmlns:p14="http://schemas.microsoft.com/office/powerpoint/2010/main" val="1373068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6BCEC-1853-1342-A915-2300BCD5AC1F}"/>
              </a:ext>
            </a:extLst>
          </p:cNvPr>
          <p:cNvSpPr/>
          <p:nvPr/>
        </p:nvSpPr>
        <p:spPr>
          <a:xfrm>
            <a:off x="2928938" y="1146772"/>
            <a:ext cx="3295650" cy="7875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9FF25-A95A-404E-ABB5-BD229F88249D}"/>
              </a:ext>
            </a:extLst>
          </p:cNvPr>
          <p:cNvSpPr txBox="1"/>
          <p:nvPr/>
        </p:nvSpPr>
        <p:spPr>
          <a:xfrm>
            <a:off x="-2" y="2895600"/>
            <a:ext cx="9144002" cy="3647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342900"/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In section five of my project, I am:</a:t>
            </a:r>
          </a:p>
          <a:p>
            <a:pPr defTabSz="342900"/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Using the following vulnerability assessment tools to assess network security: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Nmap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Wireshark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 err="1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netcat</a:t>
            </a: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Nessus Essentials</a:t>
            </a: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B1FE8-65C3-6347-89DB-E60A8F38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000"/>
            <a:ext cx="9144000" cy="248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Vulnerability Assessments:</a:t>
            </a:r>
            <a:br>
              <a:rPr lang="en-US" sz="3300" b="1" dirty="0">
                <a:solidFill>
                  <a:schemeClr val="bg2">
                    <a:lumMod val="75000"/>
                  </a:schemeClr>
                </a:solidFill>
              </a:rPr>
            </a:br>
            <a:endParaRPr lang="en-US" sz="33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184158C-DF26-3B44-B391-31E736BBE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7250"/>
            <a:ext cx="9144000" cy="1349375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28394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0E5A3A-6813-4B4D-B54E-15A94311889B}"/>
              </a:ext>
            </a:extLst>
          </p:cNvPr>
          <p:cNvSpPr/>
          <p:nvPr/>
        </p:nvSpPr>
        <p:spPr>
          <a:xfrm>
            <a:off x="4495800" y="838200"/>
            <a:ext cx="4038600" cy="5181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4F23949-A150-44A8-BD42-55A57B97B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4400"/>
            <a:ext cx="3881547" cy="1205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663D6A-FB48-4C45-A221-39155FA18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120259"/>
            <a:ext cx="3881547" cy="381665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FA2C24-1F4F-426A-AEF3-B51DDB1C1B9E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5: Vulnerability Assessments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2E21E-8A3B-4571-87AA-1920C0682260}"/>
              </a:ext>
            </a:extLst>
          </p:cNvPr>
          <p:cNvSpPr txBox="1"/>
          <p:nvPr/>
        </p:nvSpPr>
        <p:spPr>
          <a:xfrm>
            <a:off x="152400" y="2209800"/>
            <a:ext cx="4338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NMAP tool can be used to identify IP addresses that are in use on a network segment, assuming that the hosts on the network segment are up and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  available IP’s and open ports are displayed when using </a:t>
            </a:r>
            <a:r>
              <a:rPr lang="en-US" b="1" dirty="0" err="1"/>
              <a:t>nmap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532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AC0021-686A-4B33-9727-846EE208FFC2}"/>
              </a:ext>
            </a:extLst>
          </p:cNvPr>
          <p:cNvSpPr/>
          <p:nvPr/>
        </p:nvSpPr>
        <p:spPr>
          <a:xfrm>
            <a:off x="1752600" y="3422073"/>
            <a:ext cx="5223704" cy="1752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C9E1EBE-4D2B-439C-8E76-38EC47863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89619"/>
            <a:ext cx="5058481" cy="162900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A59AA2-59B7-4129-BFA6-3AF22372F284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5: Vulnerability Assessments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D719E-B0B6-4309-87A6-BBA45646EE9B}"/>
              </a:ext>
            </a:extLst>
          </p:cNvPr>
          <p:cNvSpPr txBox="1"/>
          <p:nvPr/>
        </p:nvSpPr>
        <p:spPr>
          <a:xfrm>
            <a:off x="152400" y="1591270"/>
            <a:ext cx="882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 err="1"/>
              <a:t>NetCat</a:t>
            </a:r>
            <a:r>
              <a:rPr lang="en-US" b="1" dirty="0"/>
              <a:t> (</a:t>
            </a:r>
            <a:r>
              <a:rPr lang="en-US" b="1" dirty="0" err="1"/>
              <a:t>nc</a:t>
            </a:r>
            <a:r>
              <a:rPr lang="en-US" b="1" dirty="0"/>
              <a:t>) tool can be used to gain information about FTP, SSH, and SMTP applications that are discovered in an NMAP scan.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This is called Banner Grabbing</a:t>
            </a:r>
          </a:p>
        </p:txBody>
      </p:sp>
    </p:spTree>
    <p:extLst>
      <p:ext uri="{BB962C8B-B14F-4D97-AF65-F5344CB8AC3E}">
        <p14:creationId xmlns:p14="http://schemas.microsoft.com/office/powerpoint/2010/main" val="1005462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1D77D5-A6B9-480B-A2B6-EF956D489124}"/>
              </a:ext>
            </a:extLst>
          </p:cNvPr>
          <p:cNvSpPr/>
          <p:nvPr/>
        </p:nvSpPr>
        <p:spPr>
          <a:xfrm>
            <a:off x="3595575" y="1200536"/>
            <a:ext cx="5486400" cy="4876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45BED3-962B-42BF-981D-6D0D94032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26" y="1295400"/>
            <a:ext cx="5147697" cy="468707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C01ED9-A650-422F-94C6-5324554065B3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5: Vulnerability Assessments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21509-C0CD-4E6A-B3E9-098B8DAA9148}"/>
              </a:ext>
            </a:extLst>
          </p:cNvPr>
          <p:cNvSpPr txBox="1"/>
          <p:nvPr/>
        </p:nvSpPr>
        <p:spPr>
          <a:xfrm>
            <a:off x="152400" y="1716881"/>
            <a:ext cx="3273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Wireshark is a packet sniffing tool. It can be used by security practitioners to analyze network traffic and gain insight into client and server applications.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By using Wireshark, I can follow an unsecured </a:t>
            </a:r>
            <a:r>
              <a:rPr lang="en-US" b="1" dirty="0" err="1"/>
              <a:t>tcp</a:t>
            </a:r>
            <a:r>
              <a:rPr lang="en-US" b="1" dirty="0"/>
              <a:t> stream to my Linux server and view login and password credentials.</a:t>
            </a:r>
          </a:p>
        </p:txBody>
      </p:sp>
    </p:spTree>
    <p:extLst>
      <p:ext uri="{BB962C8B-B14F-4D97-AF65-F5344CB8AC3E}">
        <p14:creationId xmlns:p14="http://schemas.microsoft.com/office/powerpoint/2010/main" val="382406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382C70-D840-4D70-A539-66307F7DC895}"/>
              </a:ext>
            </a:extLst>
          </p:cNvPr>
          <p:cNvSpPr/>
          <p:nvPr/>
        </p:nvSpPr>
        <p:spPr>
          <a:xfrm>
            <a:off x="1371600" y="3063318"/>
            <a:ext cx="6400800" cy="368823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AE1299-5787-43E4-96B8-216A4B62A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6" y="3166042"/>
            <a:ext cx="6199727" cy="348278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F5B85-9550-4E01-9B63-121B915DAB21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5: Vulnerability Assessments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197CE-D1E5-4CF6-B821-366CF888F638}"/>
              </a:ext>
            </a:extLst>
          </p:cNvPr>
          <p:cNvSpPr txBox="1"/>
          <p:nvPr/>
        </p:nvSpPr>
        <p:spPr>
          <a:xfrm>
            <a:off x="152400" y="1411069"/>
            <a:ext cx="882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Nessus Essentials is a free vulnerability scanner that provides an entry point for vulnerability assessment. </a:t>
            </a:r>
          </a:p>
        </p:txBody>
      </p:sp>
    </p:spTree>
    <p:extLst>
      <p:ext uri="{BB962C8B-B14F-4D97-AF65-F5344CB8AC3E}">
        <p14:creationId xmlns:p14="http://schemas.microsoft.com/office/powerpoint/2010/main" val="151601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56BCEC-1853-1342-A915-2300BCD5AC1F}"/>
              </a:ext>
            </a:extLst>
          </p:cNvPr>
          <p:cNvSpPr/>
          <p:nvPr/>
        </p:nvSpPr>
        <p:spPr>
          <a:xfrm>
            <a:off x="2928938" y="1146772"/>
            <a:ext cx="3295650" cy="78758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9FF25-A95A-404E-ABB5-BD229F88249D}"/>
              </a:ext>
            </a:extLst>
          </p:cNvPr>
          <p:cNvSpPr txBox="1"/>
          <p:nvPr/>
        </p:nvSpPr>
        <p:spPr>
          <a:xfrm>
            <a:off x="-2" y="3000613"/>
            <a:ext cx="9144002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342900"/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In section one of my project, I am:</a:t>
            </a:r>
          </a:p>
          <a:p>
            <a:pPr defTabSz="342900"/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Using technical and administrative controls using asymmetric key encryption using kali </a:t>
            </a:r>
            <a:r>
              <a:rPr lang="en-US" sz="2100" b="1" cap="all" dirty="0" err="1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linux</a:t>
            </a: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.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implement asymmetric key encryption using GPG.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r>
              <a:rPr lang="en-US" sz="2100" b="1" cap="all" dirty="0">
                <a:ln w="3175" cmpd="sng">
                  <a:noFill/>
                </a:ln>
                <a:solidFill>
                  <a:prstClr val="white"/>
                </a:solidFill>
                <a:latin typeface="Bookman Old Style" panose="02050604050505020204"/>
              </a:rPr>
              <a:t>permanently delete files using the shred command.</a:t>
            </a:r>
          </a:p>
          <a:p>
            <a:pPr marL="342900" indent="-342900" algn="ctr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  <a:p>
            <a:pPr marL="342900" indent="-342900" defTabSz="342900">
              <a:buFont typeface="Arial" panose="020B0604020202020204" pitchFamily="34" charset="0"/>
              <a:buChar char="•"/>
            </a:pPr>
            <a:endParaRPr lang="en-US" sz="2100" b="1" cap="all" dirty="0">
              <a:ln w="3175" cmpd="sng">
                <a:noFill/>
              </a:ln>
              <a:solidFill>
                <a:prstClr val="white"/>
              </a:solidFill>
              <a:latin typeface="Bookman Old Style" panose="0205060405050502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AB1FE8-65C3-6347-89DB-E60A8F38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5997"/>
            <a:ext cx="9144000" cy="2484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chemeClr val="bg2">
                    <a:lumMod val="75000"/>
                  </a:schemeClr>
                </a:solidFill>
              </a:rPr>
              <a:t>Asymmetric key encryption:</a:t>
            </a:r>
            <a:br>
              <a:rPr lang="en-US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b="1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184158C-DF26-3B44-B391-31E736BBE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57250"/>
            <a:ext cx="9144000" cy="1349375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SECTION</a:t>
            </a:r>
            <a:r>
              <a:rPr lang="en-US" sz="4950" b="1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10256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382C70-D840-4D70-A539-66307F7DC895}"/>
              </a:ext>
            </a:extLst>
          </p:cNvPr>
          <p:cNvSpPr/>
          <p:nvPr/>
        </p:nvSpPr>
        <p:spPr>
          <a:xfrm>
            <a:off x="1524000" y="2133600"/>
            <a:ext cx="6096000" cy="4648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F5B85-9550-4E01-9B63-121B915DAB21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5: Vulnerability Assessments</a:t>
            </a: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DD65B2B-E607-4628-8505-66A7B1C74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08" y="2266599"/>
            <a:ext cx="5861384" cy="4401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91ADAD-4AFD-4A6F-AF67-BAE4F926DCF3}"/>
              </a:ext>
            </a:extLst>
          </p:cNvPr>
          <p:cNvSpPr txBox="1"/>
          <p:nvPr/>
        </p:nvSpPr>
        <p:spPr>
          <a:xfrm>
            <a:off x="152400" y="1002268"/>
            <a:ext cx="882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scanner provides a vulnerability snapshot of the system in your network.</a:t>
            </a:r>
          </a:p>
        </p:txBody>
      </p:sp>
    </p:spTree>
    <p:extLst>
      <p:ext uri="{BB962C8B-B14F-4D97-AF65-F5344CB8AC3E}">
        <p14:creationId xmlns:p14="http://schemas.microsoft.com/office/powerpoint/2010/main" val="2524828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59D5-89E7-F04A-9947-A9188BCD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9062"/>
            <a:ext cx="9144000" cy="2598799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Project Challenges</a:t>
            </a:r>
            <a:b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3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8236-ECE3-4345-82B6-6D947FBD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881921"/>
            <a:ext cx="9143999" cy="2598800"/>
          </a:xfrm>
        </p:spPr>
        <p:txBody>
          <a:bodyPr>
            <a:normAutofit/>
          </a:bodyPr>
          <a:lstStyle/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One of the challenges I faced was doing this project was from ubuntu getting the Google authenticator working.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I was able to overcome this obstacle by doing research online to figure out the issue. When initializing google authenticator in ubuntu I was using </a:t>
            </a:r>
            <a:r>
              <a:rPr lang="en-US" sz="2100" b="1" cap="all" dirty="0" err="1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 when initiating the program. I learned that you cannot use </a:t>
            </a:r>
            <a:r>
              <a:rPr lang="en-US" sz="2100" b="1" cap="all" dirty="0" err="1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sudo</a:t>
            </a:r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 the cli when initializing for it to work properly.</a:t>
            </a:r>
          </a:p>
          <a:p>
            <a:pPr algn="ctr"/>
            <a:endParaRPr lang="en-US" sz="21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algn="ctr"/>
            <a:endParaRPr lang="en-US" sz="21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409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59D5-89E7-F04A-9947-A9188BCD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2733061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Career Skills obtained</a:t>
            </a:r>
            <a:b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3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8236-ECE3-4345-82B6-6D947FBD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881921"/>
            <a:ext cx="9143999" cy="25988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in virtual environments.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</a:t>
            </a:r>
            <a:r>
              <a:rPr lang="en-US" sz="2100" b="1" cap="all" dirty="0" err="1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linux</a:t>
            </a:r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environments to include: Kali and Ubuntu Linux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encryption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shredding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hardening networks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multifactor authentication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security policies</a:t>
            </a:r>
          </a:p>
          <a:p>
            <a:pPr algn="ctr"/>
            <a:r>
              <a:rPr lang="en-US" sz="2100" b="1" cap="all" dirty="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conducting Network Security analysis</a:t>
            </a:r>
          </a:p>
          <a:p>
            <a:pPr algn="ctr"/>
            <a:endParaRPr lang="en-US" sz="21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algn="ctr"/>
            <a:endParaRPr lang="en-US" sz="21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algn="ctr"/>
            <a:endParaRPr lang="en-US" sz="21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625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9E6E-1C09-E14F-A700-0978410D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14450"/>
            <a:ext cx="9143999" cy="1567167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BFB18-E357-7542-8584-69A3AA28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984" y="3312043"/>
            <a:ext cx="7576017" cy="2688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 </a:t>
            </a:r>
          </a:p>
          <a:p>
            <a:endParaRPr lang="en-US" sz="18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ECDB50-3F27-A14B-AE28-B0F1DF30FCC0}"/>
              </a:ext>
            </a:extLst>
          </p:cNvPr>
          <p:cNvSpPr txBox="1">
            <a:spLocks/>
          </p:cNvSpPr>
          <p:nvPr/>
        </p:nvSpPr>
        <p:spPr>
          <a:xfrm>
            <a:off x="621195" y="2133600"/>
            <a:ext cx="7629745" cy="298360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Aft>
                <a:spcPts val="750"/>
              </a:spcAft>
              <a:buClr>
                <a:prstClr val="white"/>
              </a:buClr>
              <a:buNone/>
            </a:pPr>
            <a:r>
              <a:rPr lang="en-US" sz="2400" b="1" dirty="0">
                <a:solidFill>
                  <a:prstClr val="white"/>
                </a:solidFill>
                <a:latin typeface="Rockwell" panose="02060603020205020403"/>
              </a:rPr>
              <a:t>While completing this project, I have learned the importance of information security and many ways a computer network can be exploited if left unsecured.</a:t>
            </a:r>
          </a:p>
        </p:txBody>
      </p:sp>
    </p:spTree>
    <p:extLst>
      <p:ext uri="{BB962C8B-B14F-4D97-AF65-F5344CB8AC3E}">
        <p14:creationId xmlns:p14="http://schemas.microsoft.com/office/powerpoint/2010/main" val="160058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CD66-3F48-434D-AE31-B8E0D639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43053"/>
            <a:ext cx="6554867" cy="70484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26AF-A95D-ED47-B08D-731B99E0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2057400"/>
            <a:ext cx="8763000" cy="27432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 Linux | Penetration Testing and Ethical Hacking Linux Distribution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Enterprise Open Source and Linux | Ubuntu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WireShark</a:t>
            </a:r>
            <a:r>
              <a:rPr lang="en-US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Network Analyzer | Downloads, Reviews, Support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Nessus Vulnerability Assessment | Tenable®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Authenticator - Apps on Google Play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1676400"/>
            <a:ext cx="67056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8AE86C-47F2-46C8-A35A-12968C3C9DD8}"/>
              </a:ext>
            </a:extLst>
          </p:cNvPr>
          <p:cNvSpPr/>
          <p:nvPr/>
        </p:nvSpPr>
        <p:spPr>
          <a:xfrm rot="16200000">
            <a:off x="198513" y="5045741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886FD3A-CBD0-48DA-8AF0-D73A71DCA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05847"/>
            <a:ext cx="6477000" cy="48465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267E053-7AED-4D5B-90B1-1EA285E04BDE}"/>
              </a:ext>
            </a:extLst>
          </p:cNvPr>
          <p:cNvSpPr/>
          <p:nvPr/>
        </p:nvSpPr>
        <p:spPr>
          <a:xfrm rot="5400000">
            <a:off x="7581900" y="3390900"/>
            <a:ext cx="228600" cy="121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7620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will be using Kali Linux for this demonstration.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Once Kali Linux has loaded up, I open the terminal.</a:t>
            </a:r>
          </a:p>
        </p:txBody>
      </p:sp>
    </p:spTree>
    <p:extLst>
      <p:ext uri="{BB962C8B-B14F-4D97-AF65-F5344CB8AC3E}">
        <p14:creationId xmlns:p14="http://schemas.microsoft.com/office/powerpoint/2010/main" val="423185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1676400"/>
            <a:ext cx="67056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606219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I’ll be using GNU Privacy Guard (GPG) which is an asymmetric encryption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in </a:t>
            </a:r>
            <a:r>
              <a:rPr lang="en-US" b="1" dirty="0" err="1"/>
              <a:t>gpg</a:t>
            </a:r>
            <a:r>
              <a:rPr lang="en-US" b="1" dirty="0"/>
              <a:t> - -</a:t>
            </a:r>
            <a:r>
              <a:rPr lang="en-US" b="1" dirty="0" err="1"/>
              <a:t>help|more</a:t>
            </a:r>
            <a:r>
              <a:rPr lang="en-US" b="1" dirty="0"/>
              <a:t> to pull up information on the GPG command.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A4194D-9971-41EE-8E64-4DB093B3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70" y="1787094"/>
            <a:ext cx="6458059" cy="488401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267E053-7AED-4D5B-90B1-1EA285E04BDE}"/>
              </a:ext>
            </a:extLst>
          </p:cNvPr>
          <p:cNvSpPr/>
          <p:nvPr/>
        </p:nvSpPr>
        <p:spPr>
          <a:xfrm rot="16200000">
            <a:off x="1416004" y="2241596"/>
            <a:ext cx="265099" cy="18779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347704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1676400"/>
            <a:ext cx="6705600" cy="5105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849868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You can see all the available commands for GPG.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CFE0EC-FF49-4596-8500-92F51B56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99525"/>
            <a:ext cx="6477000" cy="48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3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1219200" y="2590800"/>
            <a:ext cx="6705600" cy="419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FA479-8A7C-462B-B350-C24EFC2A1ECD}"/>
              </a:ext>
            </a:extLst>
          </p:cNvPr>
          <p:cNvSpPr txBox="1"/>
          <p:nvPr/>
        </p:nvSpPr>
        <p:spPr>
          <a:xfrm>
            <a:off x="152400" y="11062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GPG command I’ll be using is - -generate-key to create a public and private key for my encryption needs.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F85C2D5-5B1C-4722-B8AE-080E4B1EE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6553200" cy="392847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68AE86C-47F2-46C8-A35A-12968C3C9DD8}"/>
              </a:ext>
            </a:extLst>
          </p:cNvPr>
          <p:cNvSpPr/>
          <p:nvPr/>
        </p:nvSpPr>
        <p:spPr>
          <a:xfrm rot="16200000">
            <a:off x="953740" y="2553157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</p:spTree>
    <p:extLst>
      <p:ext uri="{BB962C8B-B14F-4D97-AF65-F5344CB8AC3E}">
        <p14:creationId xmlns:p14="http://schemas.microsoft.com/office/powerpoint/2010/main" val="148559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16F17D-BF5D-442C-A451-5EE2A77DB273}"/>
              </a:ext>
            </a:extLst>
          </p:cNvPr>
          <p:cNvSpPr/>
          <p:nvPr/>
        </p:nvSpPr>
        <p:spPr>
          <a:xfrm>
            <a:off x="457200" y="4191000"/>
            <a:ext cx="8382000" cy="1676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Rockwell" panose="02060603020205020403"/>
            </a:endParaRPr>
          </a:p>
        </p:txBody>
      </p:sp>
      <p:pic>
        <p:nvPicPr>
          <p:cNvPr id="10" name="Picture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EA35EF3-3853-4664-8319-FCE3F8109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8244117" cy="1524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20D7BE-0EEC-48FC-8493-AEA7137D4D15}"/>
              </a:ext>
            </a:extLst>
          </p:cNvPr>
          <p:cNvSpPr/>
          <p:nvPr/>
        </p:nvSpPr>
        <p:spPr>
          <a:xfrm>
            <a:off x="35456" y="76200"/>
            <a:ext cx="2174344" cy="533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350" b="1" dirty="0">
                <a:solidFill>
                  <a:schemeClr val="bg2">
                    <a:lumMod val="75000"/>
                  </a:schemeClr>
                </a:solidFill>
                <a:latin typeface="Rockwell" panose="02060603020205020403"/>
              </a:rPr>
              <a:t>Section 1: Asymmetric Key Encryption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267E053-7AED-4D5B-90B1-1EA285E04BDE}"/>
              </a:ext>
            </a:extLst>
          </p:cNvPr>
          <p:cNvSpPr/>
          <p:nvPr/>
        </p:nvSpPr>
        <p:spPr>
          <a:xfrm rot="16200000">
            <a:off x="199360" y="4512341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68AE86C-47F2-46C8-A35A-12968C3C9DD8}"/>
              </a:ext>
            </a:extLst>
          </p:cNvPr>
          <p:cNvSpPr/>
          <p:nvPr/>
        </p:nvSpPr>
        <p:spPr>
          <a:xfrm rot="16200000">
            <a:off x="198513" y="4055141"/>
            <a:ext cx="212574" cy="48429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BA821-1A29-4BE1-BD3B-8AD7A9F64858}"/>
              </a:ext>
            </a:extLst>
          </p:cNvPr>
          <p:cNvSpPr txBox="1"/>
          <p:nvPr/>
        </p:nvSpPr>
        <p:spPr>
          <a:xfrm>
            <a:off x="152400" y="1446074"/>
            <a:ext cx="883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Next, I create  text file called “testfile.txt and write a small message inside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then encrypt it using GPG.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type in ls test* to list the files that contain the words test and I can see my original text file, and another one with GPG encryption.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can still open the original text file and read it, but if I try to open the encrypted text file it is unreadable as shown.</a:t>
            </a:r>
          </a:p>
        </p:txBody>
      </p:sp>
    </p:spTree>
    <p:extLst>
      <p:ext uri="{BB962C8B-B14F-4D97-AF65-F5344CB8AC3E}">
        <p14:creationId xmlns:p14="http://schemas.microsoft.com/office/powerpoint/2010/main" val="3756527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Comments xmlns="b8820432-3450-4e09-b17f-565094e588be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0F883F57245246A7747A9329048B46" ma:contentTypeVersion="17" ma:contentTypeDescription="Create a new document." ma:contentTypeScope="" ma:versionID="6c3c293f3e8abce8be2ba9b97401e344">
  <xsd:schema xmlns:xsd="http://www.w3.org/2001/XMLSchema" xmlns:xs="http://www.w3.org/2001/XMLSchema" xmlns:p="http://schemas.microsoft.com/office/2006/metadata/properties" xmlns:ns1="http://schemas.microsoft.com/sharepoint/v3" xmlns:ns2="b8820432-3450-4e09-b17f-565094e588be" xmlns:ns3="b7b956fb-0613-46b7-a92d-14c47de7bd00" targetNamespace="http://schemas.microsoft.com/office/2006/metadata/properties" ma:root="true" ma:fieldsID="3ddc009a799b631f0260fbec5139ad7a" ns1:_="" ns2:_="" ns3:_="">
    <xsd:import namespace="http://schemas.microsoft.com/sharepoint/v3"/>
    <xsd:import namespace="b8820432-3450-4e09-b17f-565094e588be"/>
    <xsd:import namespace="b7b956fb-0613-46b7-a92d-14c47de7bd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Comments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20432-3450-4e09-b17f-565094e58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Comments" ma:index="18" nillable="true" ma:displayName="Comments" ma:internalName="Comments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56fb-0613-46b7-a92d-14c47de7bd0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B90DE2-8731-4B13-A4D6-6D060EA2EB5C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b8820432-3450-4e09-b17f-565094e588be"/>
    <ds:schemaRef ds:uri="http://purl.org/dc/dcmitype/"/>
    <ds:schemaRef ds:uri="http://www.w3.org/XML/1998/namespace"/>
    <ds:schemaRef ds:uri="b7b956fb-0613-46b7-a92d-14c47de7bd00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95E647C-F172-4223-BB60-8967255956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1A2272-3BFA-4322-BB25-E51A5D44E6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8820432-3450-4e09-b17f-565094e588be"/>
    <ds:schemaRef ds:uri="b7b956fb-0613-46b7-a92d-14c47de7bd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622</TotalTime>
  <Words>2070</Words>
  <Application>Microsoft Office PowerPoint</Application>
  <PresentationFormat>On-screen Show (4:3)</PresentationFormat>
  <Paragraphs>239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Bookman Old Style</vt:lpstr>
      <vt:lpstr>Calibri</vt:lpstr>
      <vt:lpstr>Century Gothic</vt:lpstr>
      <vt:lpstr>Rockwell</vt:lpstr>
      <vt:lpstr>Wingdings 3</vt:lpstr>
      <vt:lpstr>Slice</vt:lpstr>
      <vt:lpstr>Microsoft Word Document</vt:lpstr>
      <vt:lpstr>SEC285: Fundamentals of information security  </vt:lpstr>
      <vt:lpstr>Introduction</vt:lpstr>
      <vt:lpstr>Concepts Covered</vt:lpstr>
      <vt:lpstr>Asymmetric key encryption: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Stateful firewalls: </vt:lpstr>
      <vt:lpstr>PowerPoint Presentation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policies: </vt:lpstr>
      <vt:lpstr>PowerPoint Presentation</vt:lpstr>
      <vt:lpstr>PowerPoint Presentation</vt:lpstr>
      <vt:lpstr>PowerPoint Presentation</vt:lpstr>
      <vt:lpstr>PowerPoint Presentation</vt:lpstr>
      <vt:lpstr>Multifactor Authentication (MFA):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Vulnerability Assessments: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Challenges </vt:lpstr>
      <vt:lpstr>Career Skills obtained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NETW190 Module 1 Visio Network Diagram</dc:title>
  <dc:creator>HP</dc:creator>
  <cp:lastModifiedBy>Duncan, Jeremy</cp:lastModifiedBy>
  <cp:revision>130</cp:revision>
  <dcterms:created xsi:type="dcterms:W3CDTF">2019-04-16T16:54:41Z</dcterms:created>
  <dcterms:modified xsi:type="dcterms:W3CDTF">2021-12-13T20:56:42Z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0x0101006B0F883F57245246A7747A9329048B46</vt:lpwstr>
  </property>
</Properties>
</file>